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293" autoAdjust="0"/>
  </p:normalViewPr>
  <p:slideViewPr>
    <p:cSldViewPr snapToGrid="0" snapToObjects="1">
      <p:cViewPr varScale="1">
        <p:scale>
          <a:sx n="89" d="100"/>
          <a:sy n="89" d="100"/>
        </p:scale>
        <p:origin x="1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effectLst/>
                <a:latin typeface="Arial" panose="020B0604020202020204" pitchFamily="34" charset="0"/>
                <a:ea typeface="Roboto" panose="02000000000000000000" pitchFamily="2" charset="0"/>
              </a:rPr>
              <a:t>Hello everyone! Today, we're going to talk about the passive voice in English and its importance in computer science academic writing. This is especially useful for those of you studying computer science and looking to improve your English writing skills.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effectLst/>
                <a:latin typeface="Arial" panose="020B0604020202020204" pitchFamily="34" charset="0"/>
                <a:ea typeface="Roboto" panose="02000000000000000000" pitchFamily="2" charset="0"/>
              </a:rPr>
              <a:t>Now, let's discuss how and when to use the passive voice. In computer science writing, the passive voice is often used to focus on the process, results, or research rather than who did the work. This makes the writing more objective. Here are some examples: For a process: "The software was updated to fix the bug." For results: "The test accuracy was improved by 10%." For research: "The model was trained using a large dataset."</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effectLst/>
                <a:latin typeface="Arial" panose="020B0604020202020204" pitchFamily="34" charset="0"/>
                <a:ea typeface="Roboto" panose="02000000000000000000" pitchFamily="2" charset="0"/>
              </a:rPr>
              <a:t>However, it's essential to know that not all verbs can be used in the passive voice. Intransitive verbs, which are verbs that don't have an object, cannot be made passive. This is because there's no object to move to the subject position in the sentence. Here are some examples of intransitive verbs: sleep, arrive, and laugh. Remember, only transitive verbs, those with an object, can be used in the passive voice.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effectLst/>
                <a:latin typeface="Arial" panose="020B0604020202020204" pitchFamily="34" charset="0"/>
                <a:ea typeface="Roboto" panose="02000000000000000000" pitchFamily="2" charset="0"/>
              </a:rPr>
              <a:t>In conclusion, the passive voice is an important tool for writing clear and objective sentences in computer science academic writing. It allows you to emphasize the action, not the doer, and helps keep the focus on the ideas. However, keep in mind that you should use the passive voice only with transitive verbs. Good luck with your writing, and I hope this information helps you create better academic papers!</a:t>
            </a:r>
            <a:endParaRPr lang="en-US" sz="180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Passive voice</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TextBox 3">
            <a:extLst>
              <a:ext uri="{FF2B5EF4-FFF2-40B4-BE49-F238E27FC236}">
                <a16:creationId xmlns:a16="http://schemas.microsoft.com/office/drawing/2014/main" id="{5A916E04-21D2-6524-7A11-20538AE15152}"/>
              </a:ext>
            </a:extLst>
          </p:cNvPr>
          <p:cNvSpPr txBox="1"/>
          <p:nvPr/>
        </p:nvSpPr>
        <p:spPr>
          <a:xfrm>
            <a:off x="495175" y="2689422"/>
            <a:ext cx="7513349" cy="1738938"/>
          </a:xfrm>
          <a:prstGeom prst="rect">
            <a:avLst/>
          </a:prstGeom>
          <a:noFill/>
        </p:spPr>
        <p:txBody>
          <a:bodyPr wrap="square" rtlCol="0">
            <a:spAutoFit/>
          </a:bodyPr>
          <a:lstStyle/>
          <a:p>
            <a:pPr>
              <a:spcBef>
                <a:spcPts val="0"/>
              </a:spcBef>
              <a:spcAft>
                <a:spcPts val="0"/>
              </a:spcAft>
            </a:pPr>
            <a:endParaRPr lang="en-US" sz="2000" dirty="0">
              <a:effectLst/>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2" charset="77"/>
                <a:ea typeface="ＭＳ 明朝" panose="02020609040205080304" pitchFamily="17" charset="-128"/>
                <a:cs typeface="Poppins" pitchFamily="2" charset="77"/>
              </a:rPr>
              <a:t>Passive voice in English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chemeClr val="bg1"/>
                </a:solidFill>
                <a:latin typeface="Poppins" pitchFamily="2" charset="77"/>
                <a:ea typeface="ＭＳ 明朝" panose="02020609040205080304" pitchFamily="17" charset="-128"/>
                <a:cs typeface="Poppins" pitchFamily="2" charset="77"/>
              </a:rPr>
              <a:t>Importance in computer science academic writing</a:t>
            </a:r>
          </a:p>
          <a:p>
            <a:pPr marR="0" lvl="1">
              <a:lnSpc>
                <a:spcPct val="115000"/>
              </a:lnSpc>
              <a:spcBef>
                <a:spcPts val="0"/>
              </a:spcBef>
              <a:spcAft>
                <a:spcPts val="0"/>
              </a:spcAft>
              <a:buSzPts val="1000"/>
              <a:tabLst>
                <a:tab pos="914400" algn="l"/>
              </a:tabLst>
            </a:pPr>
            <a:endParaRPr lang="en-US" sz="2000" dirty="0">
              <a:solidFill>
                <a:schemeClr val="bg1"/>
              </a:solidFill>
              <a:effectLst/>
              <a:latin typeface="Arial" panose="020B0604020202020204" pitchFamily="34" charset="0"/>
              <a:ea typeface="ＭＳ 明朝" panose="02020609040205080304" pitchFamily="17" charset="-128"/>
            </a:endParaRP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67068D24-39C3-E239-CCAF-060572F2B5F8}"/>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Passive Voice Usage</a:t>
            </a:r>
            <a:endParaRPr lang="en-US" sz="3600" dirty="0"/>
          </a:p>
        </p:txBody>
      </p:sp>
      <p:sp>
        <p:nvSpPr>
          <p:cNvPr id="3" name="TextBox 2">
            <a:extLst>
              <a:ext uri="{FF2B5EF4-FFF2-40B4-BE49-F238E27FC236}">
                <a16:creationId xmlns:a16="http://schemas.microsoft.com/office/drawing/2014/main" id="{4BE5B1A6-B63D-F787-9328-D5DA7A3A1B85}"/>
              </a:ext>
            </a:extLst>
          </p:cNvPr>
          <p:cNvSpPr txBox="1"/>
          <p:nvPr/>
        </p:nvSpPr>
        <p:spPr>
          <a:xfrm>
            <a:off x="495175" y="2689422"/>
            <a:ext cx="9834688" cy="2800767"/>
          </a:xfrm>
          <a:prstGeom prst="rect">
            <a:avLst/>
          </a:prstGeom>
          <a:noFill/>
        </p:spPr>
        <p:txBody>
          <a:bodyPr wrap="square" rtlCol="0">
            <a:spAutoFit/>
          </a:bodyPr>
          <a:lstStyle/>
          <a:p>
            <a:pPr>
              <a:spcBef>
                <a:spcPts val="0"/>
              </a:spcBef>
              <a:spcAft>
                <a:spcPts val="0"/>
              </a:spcAft>
            </a:pPr>
            <a:endParaRPr lang="en-US" sz="2000" dirty="0">
              <a:effectLst/>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2" charset="77"/>
                <a:ea typeface="ＭＳ 明朝" panose="02020609040205080304" pitchFamily="17" charset="-128"/>
                <a:cs typeface="Poppins" pitchFamily="2" charset="77"/>
              </a:rPr>
              <a:t>Focus on process, results, and research</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2" charset="77"/>
              <a:ea typeface="ＭＳ 明朝" panose="02020609040205080304" pitchFamily="17" charset="-128"/>
              <a:cs typeface="Poppins" pitchFamily="2" charset="77"/>
            </a:endParaRP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2" charset="77"/>
                <a:ea typeface="ＭＳ 明朝" panose="02020609040205080304" pitchFamily="17" charset="-128"/>
                <a:cs typeface="Poppins" pitchFamily="2" charset="77"/>
              </a:rPr>
              <a:t>Examples:</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2" charset="77"/>
                <a:ea typeface="ＭＳ 明朝" panose="02020609040205080304" pitchFamily="17" charset="-128"/>
                <a:cs typeface="Poppins" pitchFamily="2" charset="77"/>
              </a:rPr>
              <a:t>Process: </a:t>
            </a:r>
            <a:r>
              <a:rPr lang="en-US" sz="2000" dirty="0">
                <a:solidFill>
                  <a:schemeClr val="bg1"/>
                </a:solidFill>
                <a:latin typeface="Poppins" pitchFamily="2" charset="77"/>
                <a:ea typeface="ＭＳ 明朝" panose="02020609040205080304" pitchFamily="17" charset="-128"/>
                <a:cs typeface="Poppins" pitchFamily="2" charset="77"/>
              </a:rPr>
              <a:t>The software was updated to fix the bug.</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2" charset="77"/>
                <a:ea typeface="ＭＳ 明朝" panose="02020609040205080304" pitchFamily="17" charset="-128"/>
                <a:cs typeface="Poppins" pitchFamily="2" charset="77"/>
              </a:rPr>
              <a:t>Results: </a:t>
            </a:r>
            <a:r>
              <a:rPr lang="en-US" sz="2000" dirty="0">
                <a:solidFill>
                  <a:schemeClr val="bg1"/>
                </a:solidFill>
                <a:latin typeface="Poppins" pitchFamily="2" charset="77"/>
                <a:ea typeface="ＭＳ 明朝" panose="02020609040205080304" pitchFamily="17" charset="-128"/>
                <a:cs typeface="Poppins" pitchFamily="2" charset="77"/>
              </a:rPr>
              <a:t>The test accuracy was improved by </a:t>
            </a:r>
            <a:r>
              <a:rPr lang="en-US" sz="2000">
                <a:solidFill>
                  <a:schemeClr val="bg1"/>
                </a:solidFill>
                <a:latin typeface="Poppins" pitchFamily="2" charset="77"/>
                <a:ea typeface="ＭＳ 明朝" panose="02020609040205080304" pitchFamily="17" charset="-128"/>
                <a:cs typeface="Poppins" pitchFamily="2" charset="77"/>
              </a:rPr>
              <a:t>10%.</a:t>
            </a:r>
            <a:endParaRPr lang="en-US" sz="2000" dirty="0">
              <a:solidFill>
                <a:schemeClr val="bg1"/>
              </a:solidFill>
              <a:latin typeface="Poppins" pitchFamily="2" charset="77"/>
              <a:ea typeface="ＭＳ 明朝" panose="02020609040205080304" pitchFamily="17" charset="-128"/>
              <a:cs typeface="Poppins" pitchFamily="2" charset="77"/>
            </a:endParaRP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2" charset="77"/>
                <a:ea typeface="ＭＳ 明朝" panose="02020609040205080304" pitchFamily="17" charset="-128"/>
                <a:cs typeface="Poppins" pitchFamily="2" charset="77"/>
              </a:rPr>
              <a:t>Research:</a:t>
            </a:r>
            <a:r>
              <a:rPr lang="en-US" sz="2000" dirty="0">
                <a:solidFill>
                  <a:schemeClr val="bg1"/>
                </a:solidFill>
                <a:latin typeface="Poppins" pitchFamily="2" charset="77"/>
                <a:ea typeface="ＭＳ 明朝" panose="02020609040205080304" pitchFamily="17" charset="-128"/>
                <a:cs typeface="Poppins" pitchFamily="2" charset="77"/>
              </a:rPr>
              <a:t> The model was trained using a large dataset.</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C7EDA62C-F9E5-7218-FDA7-E685F0627B1B}"/>
              </a:ext>
            </a:extLst>
          </p:cNvPr>
          <p:cNvSpPr/>
          <p:nvPr/>
        </p:nvSpPr>
        <p:spPr>
          <a:xfrm>
            <a:off x="380905" y="1063557"/>
            <a:ext cx="11133316" cy="973539"/>
          </a:xfrm>
          <a:prstGeom prst="rect">
            <a:avLst/>
          </a:prstGeom>
          <a:noFill/>
        </p:spPr>
        <p:txBody>
          <a:bodyPr wrap="square" lIns="0" tIns="0" rIns="0" bIns="0" rtlCol="0" anchor="t"/>
          <a:lstStyle/>
          <a:p>
            <a:pPr>
              <a:lnSpc>
                <a:spcPts val="7668"/>
              </a:lnSpc>
            </a:pPr>
            <a:r>
              <a:rPr lang="en-US" sz="3600" dirty="0">
                <a:solidFill>
                  <a:srgbClr val="FFC000"/>
                </a:solidFill>
                <a:latin typeface="Poppins" pitchFamily="34" charset="0"/>
                <a:ea typeface="Poppins" pitchFamily="34" charset="-122"/>
                <a:cs typeface="Poppins" pitchFamily="34" charset="-120"/>
              </a:rPr>
              <a:t>Limitations of Passive Voice</a:t>
            </a:r>
          </a:p>
          <a:p>
            <a:pPr>
              <a:lnSpc>
                <a:spcPts val="7668"/>
              </a:lnSpc>
            </a:pPr>
            <a:endParaRPr lang="en-US" sz="3600" dirty="0"/>
          </a:p>
        </p:txBody>
      </p:sp>
      <p:sp>
        <p:nvSpPr>
          <p:cNvPr id="3" name="TextBox 2">
            <a:extLst>
              <a:ext uri="{FF2B5EF4-FFF2-40B4-BE49-F238E27FC236}">
                <a16:creationId xmlns:a16="http://schemas.microsoft.com/office/drawing/2014/main" id="{4F637564-B091-476C-F09A-A3D48A77BC33}"/>
              </a:ext>
            </a:extLst>
          </p:cNvPr>
          <p:cNvSpPr txBox="1"/>
          <p:nvPr/>
        </p:nvSpPr>
        <p:spPr>
          <a:xfrm>
            <a:off x="495175" y="2689422"/>
            <a:ext cx="9834688" cy="2092881"/>
          </a:xfrm>
          <a:prstGeom prst="rect">
            <a:avLst/>
          </a:prstGeom>
          <a:noFill/>
        </p:spPr>
        <p:txBody>
          <a:bodyPr wrap="square" rtlCol="0">
            <a:spAutoFit/>
          </a:bodyPr>
          <a:lstStyle/>
          <a:p>
            <a:pPr>
              <a:spcBef>
                <a:spcPts val="0"/>
              </a:spcBef>
              <a:spcAft>
                <a:spcPts val="0"/>
              </a:spcAft>
            </a:pPr>
            <a:endParaRPr lang="en-US" sz="2000" dirty="0">
              <a:effectLst/>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2" charset="77"/>
                <a:ea typeface="ＭＳ 明朝" panose="02020609040205080304" pitchFamily="17" charset="-128"/>
                <a:cs typeface="Poppins" pitchFamily="2" charset="77"/>
              </a:rPr>
              <a:t>Not suitable for intransitive verbs</a:t>
            </a:r>
          </a:p>
          <a:p>
            <a:pPr marL="1200150" lvl="2"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2" charset="77"/>
                <a:ea typeface="ＭＳ 明朝" panose="02020609040205080304" pitchFamily="17" charset="-128"/>
                <a:cs typeface="Poppins" pitchFamily="2" charset="77"/>
              </a:rPr>
              <a:t>Examples of intransitive verbs: </a:t>
            </a:r>
            <a:r>
              <a:rPr lang="en-US" sz="2000" dirty="0">
                <a:solidFill>
                  <a:schemeClr val="bg1"/>
                </a:solidFill>
                <a:latin typeface="Poppins" pitchFamily="2" charset="77"/>
                <a:ea typeface="ＭＳ 明朝" panose="02020609040205080304" pitchFamily="17" charset="-128"/>
                <a:cs typeface="Poppins" pitchFamily="2" charset="77"/>
              </a:rPr>
              <a:t>sleep, arrive, laugh</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2" charset="77"/>
              <a:ea typeface="ＭＳ 明朝" panose="02020609040205080304" pitchFamily="17" charset="-128"/>
              <a:cs typeface="Poppins" pitchFamily="2" charset="77"/>
            </a:endParaRPr>
          </a:p>
          <a:p>
            <a:pPr marL="1200150" lvl="2"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2" charset="77"/>
              <a:ea typeface="ＭＳ 明朝" panose="02020609040205080304" pitchFamily="17" charset="-128"/>
              <a:cs typeface="Poppins" pitchFamily="2" charset="77"/>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3CD33CC0-E5A1-34D5-718A-C2AD8F15DD62}"/>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3" name="TextBox 2">
            <a:extLst>
              <a:ext uri="{FF2B5EF4-FFF2-40B4-BE49-F238E27FC236}">
                <a16:creationId xmlns:a16="http://schemas.microsoft.com/office/drawing/2014/main" id="{06162CCD-6895-22D5-490B-6E1675AD19B5}"/>
              </a:ext>
            </a:extLst>
          </p:cNvPr>
          <p:cNvSpPr txBox="1"/>
          <p:nvPr/>
        </p:nvSpPr>
        <p:spPr>
          <a:xfrm>
            <a:off x="495175" y="2689422"/>
            <a:ext cx="9834688" cy="3154710"/>
          </a:xfrm>
          <a:prstGeom prst="rect">
            <a:avLst/>
          </a:prstGeom>
          <a:noFill/>
        </p:spPr>
        <p:txBody>
          <a:bodyPr wrap="square" rtlCol="0">
            <a:spAutoFit/>
          </a:bodyPr>
          <a:lstStyle/>
          <a:p>
            <a:pPr>
              <a:spcBef>
                <a:spcPts val="0"/>
              </a:spcBef>
              <a:spcAft>
                <a:spcPts val="0"/>
              </a:spcAft>
            </a:pPr>
            <a:endParaRPr lang="en-US" sz="2000" dirty="0">
              <a:effectLst/>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2" charset="77"/>
                <a:ea typeface="ＭＳ 明朝" panose="02020609040205080304" pitchFamily="17" charset="-128"/>
                <a:cs typeface="Poppins" pitchFamily="2" charset="77"/>
              </a:rPr>
              <a:t>Passive voice emphasizes action, not the doer</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2" charset="77"/>
              <a:ea typeface="ＭＳ 明朝" panose="02020609040205080304" pitchFamily="17" charset="-128"/>
              <a:cs typeface="Poppins" pitchFamily="2" charset="77"/>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2" charset="77"/>
                <a:ea typeface="ＭＳ 明朝" panose="02020609040205080304" pitchFamily="17" charset="-128"/>
                <a:cs typeface="Poppins" pitchFamily="2" charset="77"/>
              </a:rPr>
              <a:t>Useful for objective and clear writing in computer science</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2" charset="77"/>
              <a:ea typeface="ＭＳ 明朝" panose="02020609040205080304" pitchFamily="17" charset="-128"/>
              <a:cs typeface="Poppins" pitchFamily="2" charset="77"/>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2" charset="77"/>
                <a:ea typeface="ＭＳ 明朝" panose="02020609040205080304" pitchFamily="17" charset="-128"/>
                <a:cs typeface="Poppins" pitchFamily="2" charset="77"/>
              </a:rPr>
              <a:t>Use with transitive verbs only</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2" charset="77"/>
              <a:ea typeface="ＭＳ 明朝" panose="02020609040205080304" pitchFamily="17" charset="-128"/>
              <a:cs typeface="Poppins" pitchFamily="2" charset="77"/>
            </a:endParaRPr>
          </a:p>
          <a:p>
            <a:pPr marL="1200150" lvl="2"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2" charset="77"/>
              <a:ea typeface="ＭＳ 明朝" panose="02020609040205080304" pitchFamily="17" charset="-128"/>
              <a:cs typeface="Poppins" pitchFamily="2" charset="77"/>
            </a:endParaRP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402</Words>
  <Application>Microsoft Macintosh PowerPoint</Application>
  <PresentationFormat>Widescreen</PresentationFormat>
  <Paragraphs>33</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9</cp:revision>
  <dcterms:created xsi:type="dcterms:W3CDTF">2023-08-09T04:07:22Z</dcterms:created>
  <dcterms:modified xsi:type="dcterms:W3CDTF">2023-08-10T06:41:08Z</dcterms:modified>
</cp:coreProperties>
</file>